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31"/>
  </p:notesMasterIdLst>
  <p:handoutMasterIdLst>
    <p:handoutMasterId r:id="rId32"/>
  </p:handoutMasterIdLst>
  <p:sldIdLst>
    <p:sldId id="1663" r:id="rId5"/>
    <p:sldId id="2057" r:id="rId6"/>
    <p:sldId id="1524" r:id="rId7"/>
    <p:sldId id="2058" r:id="rId8"/>
    <p:sldId id="2055" r:id="rId9"/>
    <p:sldId id="2059" r:id="rId10"/>
    <p:sldId id="2063" r:id="rId11"/>
    <p:sldId id="2062" r:id="rId12"/>
    <p:sldId id="2064" r:id="rId13"/>
    <p:sldId id="2065" r:id="rId14"/>
    <p:sldId id="2054" r:id="rId15"/>
    <p:sldId id="2060" r:id="rId16"/>
    <p:sldId id="2066" r:id="rId17"/>
    <p:sldId id="2067" r:id="rId18"/>
    <p:sldId id="2068" r:id="rId19"/>
    <p:sldId id="2069" r:id="rId20"/>
    <p:sldId id="2070" r:id="rId21"/>
    <p:sldId id="2056" r:id="rId22"/>
    <p:sldId id="2061" r:id="rId23"/>
    <p:sldId id="1532" r:id="rId24"/>
    <p:sldId id="2051" r:id="rId25"/>
    <p:sldId id="1660" r:id="rId26"/>
    <p:sldId id="2052" r:id="rId27"/>
    <p:sldId id="2053" r:id="rId28"/>
    <p:sldId id="1347" r:id="rId29"/>
    <p:sldId id="1362" r:id="rId3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7"/>
            <p14:sldId id="1524"/>
            <p14:sldId id="2058"/>
            <p14:sldId id="2055"/>
            <p14:sldId id="2059"/>
            <p14:sldId id="2063"/>
            <p14:sldId id="2062"/>
            <p14:sldId id="2064"/>
            <p14:sldId id="2065"/>
            <p14:sldId id="2054"/>
            <p14:sldId id="2060"/>
            <p14:sldId id="2066"/>
            <p14:sldId id="2067"/>
            <p14:sldId id="2068"/>
            <p14:sldId id="2069"/>
            <p14:sldId id="2070"/>
            <p14:sldId id="2056"/>
            <p14:sldId id="2061"/>
            <p14:sldId id="1532"/>
            <p14:sldId id="2051"/>
            <p14:sldId id="1660"/>
            <p14:sldId id="2052"/>
            <p14:sldId id="2053"/>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4B47"/>
    <a:srgbClr val="C8D5EA"/>
    <a:srgbClr val="F2F2F2"/>
    <a:srgbClr val="FFFFFF"/>
    <a:srgbClr val="000000"/>
    <a:srgbClr val="30E5D0"/>
    <a:srgbClr val="50E6FF"/>
    <a:srgbClr val="0069BA"/>
    <a:srgbClr val="9BF00B"/>
    <a:srgbClr val="0F780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1" autoAdjust="0"/>
    <p:restoredTop sz="69114" autoAdjust="0"/>
  </p:normalViewPr>
  <p:slideViewPr>
    <p:cSldViewPr snapToGrid="0">
      <p:cViewPr>
        <p:scale>
          <a:sx n="140" d="100"/>
          <a:sy n="140" d="100"/>
        </p:scale>
        <p:origin x="2045" y="-17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6/2/2020 12:05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6/2/2020 12:02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feedback.azure.com/forums/217313-networking/suggestions/8156781-drain-admin-endpoint-control-for-load-balancer"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6/2/2020 12:02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key part of this challenge is that requires students to move from PowerShell to PowerShell Workflow. In particular, they’ll use the Parallel capabilities to speed up the deployment of multiple ARM templates.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template deployments could also be parallelized using -</a:t>
            </a:r>
            <a:r>
              <a:rPr lang="en-US" sz="882" b="0" i="0" kern="1200" dirty="0" err="1">
                <a:solidFill>
                  <a:schemeClr val="tx1"/>
                </a:solidFill>
                <a:effectLst/>
                <a:latin typeface="Segoe UI" panose="020B0502040204020203" pitchFamily="34" charset="0"/>
                <a:ea typeface="+mn-ea"/>
                <a:cs typeface="+mn-cs"/>
              </a:rPr>
              <a:t>AsJob</a:t>
            </a:r>
            <a:r>
              <a:rPr lang="en-US" sz="882" b="0" i="0" kern="1200" dirty="0">
                <a:solidFill>
                  <a:schemeClr val="tx1"/>
                </a:solidFill>
                <a:effectLst/>
                <a:latin typeface="Segoe UI" panose="020B0502040204020203" pitchFamily="34" charset="0"/>
                <a:ea typeface="+mn-ea"/>
                <a:cs typeface="+mn-cs"/>
              </a:rPr>
              <a:t> in a normal PowerShell runbook, but the validation engine doesn’t allow that approach, to encourage students to use PowerShell Workflow.)</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Overall, this challenge is fairly straightforward.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2254513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12:16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6/2/2020 12:02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20</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12:08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306772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12:08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2455091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12:08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899586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12:14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12:15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first step is to create the Log Analytics workspace. You can use any account name but must use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onboard the workspace to VM Insights. This deploys the VM Insights solution. Easiest way is to go to </a:t>
            </a:r>
            <a:r>
              <a:rPr lang="en-US" sz="882" b="1" i="0" kern="1200" dirty="0">
                <a:solidFill>
                  <a:schemeClr val="tx1"/>
                </a:solidFill>
                <a:effectLst/>
                <a:latin typeface="Segoe UI" panose="020B0502040204020203" pitchFamily="34" charset="0"/>
                <a:ea typeface="+mn-ea"/>
                <a:cs typeface="+mn-cs"/>
              </a:rPr>
              <a:t>Azure Monitor &gt; Virtual Machines &gt; Other onboarding options &gt; Configure a workspace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deploy the policies that enable automatic VM enrollment in VM Insights. This basically means deploying the Log Analytics agent (a.k.a. Microsoft Monitoring Agent) and Dependency agent, which for VMs is done via VM extensions. There are built-in policies for this (separate ones for Windows vs Linux, VM vs Arc, VM vs VMSS, each agent). The best is to use the built-in policy initiatives, which bundle these together into two initiatives:</a:t>
            </a:r>
          </a:p>
          <a:p>
            <a:r>
              <a:rPr lang="en-US" sz="882" b="0" i="0" kern="1200" dirty="0">
                <a:solidFill>
                  <a:schemeClr val="tx1"/>
                </a:solidFill>
                <a:effectLst/>
                <a:latin typeface="Segoe UI" panose="020B0502040204020203" pitchFamily="34" charset="0"/>
                <a:ea typeface="+mn-ea"/>
                <a:cs typeface="+mn-cs"/>
              </a:rPr>
              <a:t>- Enable Azure Monitor for VMs</a:t>
            </a:r>
          </a:p>
          <a:p>
            <a:r>
              <a:rPr lang="en-US" sz="882" b="0" i="0" kern="1200" dirty="0">
                <a:solidFill>
                  <a:schemeClr val="tx1"/>
                </a:solidFill>
                <a:effectLst/>
                <a:latin typeface="Segoe UI" panose="020B0502040204020203" pitchFamily="34" charset="0"/>
                <a:ea typeface="+mn-ea"/>
                <a:cs typeface="+mn-cs"/>
              </a:rPr>
              <a:t>- Enable Azure Monitor for Virtual Machine Scale Sets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are easily located from </a:t>
            </a:r>
            <a:r>
              <a:rPr lang="en-US" sz="882" b="1" i="0" kern="1200" dirty="0">
                <a:solidFill>
                  <a:schemeClr val="tx1"/>
                </a:solidFill>
                <a:effectLst/>
                <a:latin typeface="Segoe UI" panose="020B0502040204020203" pitchFamily="34" charset="0"/>
                <a:ea typeface="+mn-ea"/>
                <a:cs typeface="+mn-cs"/>
              </a:rPr>
              <a:t>Policy &gt; Definitions &gt; filter for ‘Definition type’ = ‘Initiative’ and ‘Category’ = ‘Monitoring’</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should both be assigned to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 scope. For security reasons, the lab doesn’t let you assign at subscription scope. This means they must be deployed from Azure Policy, you can’t deploy from Azure Monitor &gt; Virtual Machines &gt; Other onboarding options &gt; Enable using policy. Be sure to specify the workspace in the policy parameters.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last step is to run remediation jobs to onboard the VMs. You can only run remediation on individual definitions, not initiatives. To save time, the verification engine only tests for the Log Analytics remediation (not Dependency Agent), so the policies to remediate are:</a:t>
            </a:r>
          </a:p>
          <a:p>
            <a:r>
              <a:rPr lang="en-US" sz="882" b="0" i="0" kern="1200" dirty="0">
                <a:solidFill>
                  <a:schemeClr val="tx1"/>
                </a:solidFill>
                <a:effectLst/>
                <a:latin typeface="Segoe UI" panose="020B0502040204020203" pitchFamily="34" charset="0"/>
                <a:ea typeface="+mn-ea"/>
                <a:cs typeface="+mn-cs"/>
              </a:rPr>
              <a:t>- Deploy Log Analytics agent for Windows VMs</a:t>
            </a:r>
          </a:p>
          <a:p>
            <a:pPr marL="0" indent="0">
              <a:buFontTx/>
              <a:buNone/>
            </a:pPr>
            <a:r>
              <a:rPr lang="en-US" sz="882" b="0" i="0" kern="1200" dirty="0">
                <a:solidFill>
                  <a:schemeClr val="tx1"/>
                </a:solidFill>
                <a:effectLst/>
                <a:latin typeface="Segoe UI" panose="020B0502040204020203" pitchFamily="34" charset="0"/>
                <a:ea typeface="+mn-ea"/>
                <a:cs typeface="+mn-cs"/>
              </a:rPr>
              <a:t>- Deploy Log Analytics agent for Linux VMs</a:t>
            </a:r>
          </a:p>
          <a:p>
            <a:pPr marL="171450" indent="-171450">
              <a:buFontTx/>
              <a:buChar char="-"/>
            </a:pPr>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Remediation only runs on resources identified as non-compliant. So you need to wait for the compliance report to generate following policy assignment (about 30 minutes), or use the </a:t>
            </a:r>
            <a:r>
              <a:rPr lang="en-US" sz="882" b="0" i="0" kern="1200" dirty="0" err="1">
                <a:solidFill>
                  <a:schemeClr val="tx1"/>
                </a:solidFill>
                <a:effectLst/>
                <a:latin typeface="Segoe UI" panose="020B0502040204020203" pitchFamily="34" charset="0"/>
                <a:ea typeface="+mn-ea"/>
                <a:cs typeface="+mn-cs"/>
              </a:rPr>
              <a:t>‘Re</a:t>
            </a:r>
            <a:r>
              <a:rPr lang="en-US" sz="882" b="0" i="0" kern="1200" dirty="0">
                <a:solidFill>
                  <a:schemeClr val="tx1"/>
                </a:solidFill>
                <a:effectLst/>
                <a:latin typeface="Segoe UI" panose="020B0502040204020203" pitchFamily="34" charset="0"/>
                <a:ea typeface="+mn-ea"/>
                <a:cs typeface="+mn-cs"/>
              </a:rPr>
              <a:t>-evaluate resource compliance before remediating’ option when creating the remediation task. Remediation can take a while (mostly the compliance evaluation is slow) so it’s best to run the two remediation tasks in parallel.</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12:59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3702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12:55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92292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6/2/2020 12:16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1:06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7087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1:07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4862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At first sight, this looks simple - you just need to resize a couple of VMs.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However, the validation engine is going to probe the website every 1/4 second. As a VM resizes, it must reboot. During the reboot IIS will be shut down, and this will give a short window where a 503 Service Unavailable is returned. The student needs to make sure these are never seen by the end user (or validation probes).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There are several possible approaches to ensuring each VM receives zero traffic during the resize operation:</a:t>
            </a:r>
          </a:p>
          <a:p>
            <a:r>
              <a:rPr lang="en-US" sz="882" b="0" i="0" kern="1200" dirty="0">
                <a:solidFill>
                  <a:schemeClr val="tx1"/>
                </a:solidFill>
                <a:effectLst/>
                <a:latin typeface="Segoe UI" panose="020B0502040204020203" pitchFamily="34" charset="0"/>
                <a:ea typeface="+mn-ea"/>
                <a:cs typeface="+mn-cs"/>
              </a:rPr>
              <a:t>- Remove VMs from the LB backend pool</a:t>
            </a:r>
          </a:p>
          <a:p>
            <a:r>
              <a:rPr lang="en-US" sz="882" b="0" i="0" kern="1200" dirty="0">
                <a:solidFill>
                  <a:schemeClr val="tx1"/>
                </a:solidFill>
                <a:effectLst/>
                <a:latin typeface="Segoe UI" panose="020B0502040204020203" pitchFamily="34" charset="0"/>
                <a:ea typeface="+mn-ea"/>
                <a:cs typeface="+mn-cs"/>
              </a:rPr>
              <a:t>- Use NIC-level NSGs to block the health probes, so the VM is taken out of rotation by the load balancer</a:t>
            </a:r>
          </a:p>
          <a:p>
            <a:r>
              <a:rPr lang="en-US" sz="882" b="0" i="0" kern="1200" dirty="0">
                <a:solidFill>
                  <a:schemeClr val="tx1"/>
                </a:solidFill>
                <a:effectLst/>
                <a:latin typeface="Segoe UI" panose="020B0502040204020203" pitchFamily="34" charset="0"/>
                <a:ea typeface="+mn-ea"/>
                <a:cs typeface="+mn-cs"/>
              </a:rPr>
              <a:t>- Remove or rename the /healthcheck.html page, again so the health probes fail and the VM is taken out of rotation</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solution below uses the last approach. It’s a good opportunity to discuss the pros and cons of each.</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delay in the solution below is hard-coded. A better solution would be to calculate the delay based on the probe interval and retry count.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This solution does not wait for existing connections to drain, it simply stops new connections reaching servers which are being resized. Connection draining is not supported by Azure Load Balancer (it may be coming in future based on </a:t>
            </a:r>
            <a:r>
              <a:rPr lang="en-US" sz="882" b="0" i="0" u="none" strike="noStrike" kern="1200" dirty="0">
                <a:solidFill>
                  <a:schemeClr val="tx1"/>
                </a:solidFill>
                <a:effectLst/>
                <a:latin typeface="Segoe UI" panose="020B0502040204020203" pitchFamily="34" charset="0"/>
                <a:ea typeface="+mn-ea"/>
                <a:cs typeface="+mn-cs"/>
                <a:hlinkClick r:id="rId3"/>
              </a:rPr>
              <a:t>this feedback item</a:t>
            </a:r>
            <a:r>
              <a:rPr lang="en-US" sz="882" b="0" i="0" kern="1200" dirty="0">
                <a:solidFill>
                  <a:schemeClr val="tx1"/>
                </a:solidFill>
                <a:effectLst/>
                <a:latin typeface="Segoe UI" panose="020B0502040204020203" pitchFamily="34" charset="0"/>
                <a:ea typeface="+mn-ea"/>
                <a:cs typeface="+mn-cs"/>
              </a:rPr>
              <a:t>). It is supported by Application Gateway.</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Only the two stated VM sizes are permitted by policy: Standard_DS2_v2 and Standard_B2ms. The validation engine will resize the VMs back to the original size at the start of the validation process if necessary, before running the student runbook.</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6/2/2020 1:11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2768830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Infrastructure Track</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a:xfrm>
            <a:off x="588263" y="457200"/>
            <a:ext cx="11018520" cy="553998"/>
          </a:xfrm>
        </p:spPr>
        <p:txBody>
          <a:bodyPr/>
          <a:lstStyle/>
          <a:p>
            <a:pPr>
              <a:spcBef>
                <a:spcPts val="3000"/>
              </a:spcBef>
            </a:pPr>
            <a:r>
              <a:rPr lang="en-IE" dirty="0"/>
              <a:t>Challenge 3: Azure Monitor Workbooks</a:t>
            </a:r>
            <a:endParaRPr lang="en-IE" sz="4000" dirty="0">
              <a:solidFill>
                <a:srgbClr val="274B47"/>
              </a:solidFill>
            </a:endParaRP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3459409"/>
          </a:xfrm>
        </p:spPr>
        <p:txBody>
          <a:bodyPr/>
          <a:lstStyle/>
          <a:p>
            <a:pPr marL="457200" indent="-457200">
              <a:buFont typeface="Arial" panose="020B0604020202020204" pitchFamily="34" charset="0"/>
              <a:buChar char="•"/>
            </a:pPr>
            <a:r>
              <a:rPr lang="en-IE" dirty="0"/>
              <a:t>Discover built-in Azure Monitor Workbooks</a:t>
            </a:r>
          </a:p>
          <a:p>
            <a:pPr marL="457200" indent="-457200">
              <a:buFont typeface="Arial" panose="020B0604020202020204" pitchFamily="34" charset="0"/>
              <a:buChar char="•"/>
            </a:pPr>
            <a:r>
              <a:rPr lang="en-IE" dirty="0"/>
              <a:t>Explore how to build your own</a:t>
            </a:r>
          </a:p>
          <a:p>
            <a:pPr marL="914400" lvl="1" indent="-457200">
              <a:buFont typeface="Arial" panose="020B0604020202020204" pitchFamily="34" charset="0"/>
              <a:buChar char="•"/>
            </a:pPr>
            <a:r>
              <a:rPr lang="en-IE" dirty="0"/>
              <a:t>Visualization types</a:t>
            </a:r>
          </a:p>
          <a:p>
            <a:pPr marL="914400" lvl="1" indent="-457200">
              <a:buFont typeface="Arial" panose="020B0604020202020204" pitchFamily="34" charset="0"/>
              <a:buChar char="•"/>
            </a:pPr>
            <a:r>
              <a:rPr lang="en-IE" dirty="0"/>
              <a:t>Data sources</a:t>
            </a:r>
          </a:p>
          <a:p>
            <a:pPr marL="914400" lvl="1" indent="-457200">
              <a:buFont typeface="Arial" panose="020B0604020202020204" pitchFamily="34" charset="0"/>
              <a:buChar char="•"/>
            </a:pPr>
            <a:r>
              <a:rPr lang="en-IE" dirty="0"/>
              <a:t>Multiple workspaces (including cross-tenant with Lighthouse)</a:t>
            </a:r>
          </a:p>
          <a:p>
            <a:pPr marL="914400" lvl="1" indent="-457200">
              <a:buFont typeface="Arial" panose="020B0604020202020204" pitchFamily="34" charset="0"/>
              <a:buChar char="•"/>
            </a:pPr>
            <a:r>
              <a:rPr lang="en-IE" dirty="0"/>
              <a:t>Many other options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b="1" dirty="0"/>
              <a:t>Experiment!</a:t>
            </a:r>
          </a:p>
        </p:txBody>
      </p:sp>
    </p:spTree>
    <p:extLst>
      <p:ext uri="{BB962C8B-B14F-4D97-AF65-F5344CB8AC3E}">
        <p14:creationId xmlns:p14="http://schemas.microsoft.com/office/powerpoint/2010/main" val="318677164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77539165-96C1-4BE9-A902-B05C93C25651}"/>
              </a:ext>
            </a:extLst>
          </p:cNvPr>
          <p:cNvSpPr>
            <a:spLocks noGrp="1"/>
          </p:cNvSpPr>
          <p:nvPr>
            <p:ph type="title"/>
          </p:nvPr>
        </p:nvSpPr>
        <p:spPr>
          <a:xfrm>
            <a:off x="588963" y="1897213"/>
            <a:ext cx="4159250" cy="1477328"/>
          </a:xfrm>
        </p:spPr>
        <p:txBody>
          <a:bodyPr/>
          <a:lstStyle/>
          <a:p>
            <a:r>
              <a:rPr lang="en-US" sz="2400" b="1" dirty="0">
                <a:latin typeface="+mn-lt"/>
              </a:rPr>
              <a:t>Thursday</a:t>
            </a:r>
            <a:br>
              <a:rPr lang="en-US" sz="2400" b="1" dirty="0">
                <a:latin typeface="+mn-lt"/>
              </a:rPr>
            </a:br>
            <a:br>
              <a:rPr lang="en-US" dirty="0"/>
            </a:br>
            <a:r>
              <a:rPr lang="en-US" dirty="0">
                <a:latin typeface="+mn-lt"/>
              </a:rPr>
              <a:t>Containers</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Thursday – Containers</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039333342"/>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Azure Kubernetes Services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Designing </a:t>
                      </a:r>
                      <a:r>
                        <a:rPr lang="en-US" sz="1400" b="0" dirty="0" err="1">
                          <a:solidFill>
                            <a:schemeClr val="tx1"/>
                          </a:solidFill>
                          <a:latin typeface="Segoe Pro" panose="020B0502040504020203" pitchFamily="34" charset="0"/>
                        </a:rPr>
                        <a:t>Operatoins</a:t>
                      </a:r>
                      <a:r>
                        <a:rPr lang="en-US" sz="1400" b="0" dirty="0">
                          <a:solidFill>
                            <a:schemeClr val="tx1"/>
                          </a:solidFill>
                          <a:latin typeface="Segoe Pro" panose="020B0502040504020203" pitchFamily="34" charset="0"/>
                        </a:rPr>
                        <a:t> for Azure Kubernetes Services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Arc enable Kubernetes</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AKS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226005203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a:t>Azure </a:t>
            </a:r>
            <a:r>
              <a:rPr lang="en-IE" dirty="0"/>
              <a:t>Automation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097368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Connect to Azure Automation</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a:bodyPr>
          <a:lstStyle/>
          <a:p>
            <a:r>
              <a:rPr lang="en-IE" sz="2000" dirty="0"/>
              <a:t># Ensures you do not inherit an </a:t>
            </a:r>
            <a:r>
              <a:rPr lang="en-IE" sz="2000" dirty="0" err="1"/>
              <a:t>AzContext</a:t>
            </a:r>
            <a:r>
              <a:rPr lang="en-IE" sz="2000" dirty="0"/>
              <a:t> in your runbook</a:t>
            </a:r>
          </a:p>
          <a:p>
            <a:r>
              <a:rPr lang="en-IE" sz="2000" dirty="0">
                <a:highlight>
                  <a:srgbClr val="FFFF00"/>
                </a:highlight>
              </a:rPr>
              <a:t>Disable-</a:t>
            </a:r>
            <a:r>
              <a:rPr lang="en-IE" sz="2000" dirty="0" err="1">
                <a:highlight>
                  <a:srgbClr val="FFFF00"/>
                </a:highlight>
              </a:rPr>
              <a:t>AzContextAutosave</a:t>
            </a:r>
            <a:r>
              <a:rPr lang="en-IE" sz="2000" dirty="0">
                <a:highlight>
                  <a:srgbClr val="FFFF00"/>
                </a:highlight>
              </a:rPr>
              <a:t> –Scope Process</a:t>
            </a:r>
          </a:p>
          <a:p>
            <a:endParaRPr lang="en-IE" sz="2000" dirty="0"/>
          </a:p>
          <a:p>
            <a:r>
              <a:rPr lang="en-IE" sz="2000" dirty="0"/>
              <a:t># Log in to Azure</a:t>
            </a:r>
          </a:p>
          <a:p>
            <a:r>
              <a:rPr lang="en-IE" sz="2000" dirty="0"/>
              <a:t>$Conn = Get-</a:t>
            </a:r>
            <a:r>
              <a:rPr lang="en-IE" sz="2000" dirty="0" err="1"/>
              <a:t>AutomationConnection</a:t>
            </a:r>
            <a:r>
              <a:rPr lang="en-IE" sz="2000" dirty="0"/>
              <a:t> -Name </a:t>
            </a:r>
            <a:r>
              <a:rPr lang="en-IE" sz="2000" dirty="0" err="1"/>
              <a:t>AzureRunAsConnection</a:t>
            </a:r>
            <a:endParaRPr lang="en-IE" sz="2000" dirty="0"/>
          </a:p>
          <a:p>
            <a:r>
              <a:rPr lang="en-IE" sz="2000" dirty="0"/>
              <a:t>Connect-</a:t>
            </a:r>
            <a:r>
              <a:rPr lang="en-IE" sz="2000" dirty="0" err="1"/>
              <a:t>AzAccount</a:t>
            </a:r>
            <a:r>
              <a:rPr lang="en-IE" sz="2000" dirty="0"/>
              <a:t> -</a:t>
            </a:r>
            <a:r>
              <a:rPr lang="en-IE" sz="2000" dirty="0" err="1"/>
              <a:t>ServicePrincipal</a:t>
            </a:r>
            <a:r>
              <a:rPr lang="en-IE" sz="2000" dirty="0"/>
              <a:t> `</a:t>
            </a:r>
          </a:p>
          <a:p>
            <a:r>
              <a:rPr lang="en-IE" sz="2000" dirty="0"/>
              <a:t>-Tenant $</a:t>
            </a:r>
            <a:r>
              <a:rPr lang="en-IE" sz="2000" dirty="0" err="1"/>
              <a:t>Conn.TenantID</a:t>
            </a:r>
            <a:r>
              <a:rPr lang="en-IE" sz="2000" dirty="0"/>
              <a:t> `</a:t>
            </a:r>
          </a:p>
          <a:p>
            <a:r>
              <a:rPr lang="en-IE" sz="2000" dirty="0"/>
              <a:t>-</a:t>
            </a:r>
            <a:r>
              <a:rPr lang="en-IE" sz="2000" dirty="0" err="1"/>
              <a:t>ApplicationId</a:t>
            </a:r>
            <a:r>
              <a:rPr lang="en-IE" sz="2000" dirty="0"/>
              <a:t> $</a:t>
            </a:r>
            <a:r>
              <a:rPr lang="en-IE" sz="2000" dirty="0" err="1"/>
              <a:t>Conn.ApplicationID</a:t>
            </a:r>
            <a:r>
              <a:rPr lang="en-IE" sz="2000" dirty="0"/>
              <a:t> `</a:t>
            </a:r>
          </a:p>
          <a:p>
            <a:r>
              <a:rPr lang="en-IE" sz="2000" dirty="0"/>
              <a:t>-</a:t>
            </a:r>
            <a:r>
              <a:rPr lang="en-IE" sz="2000" dirty="0" err="1"/>
              <a:t>CertificateThumbprint</a:t>
            </a:r>
            <a:r>
              <a:rPr lang="en-IE" sz="2000" dirty="0"/>
              <a:t> $</a:t>
            </a:r>
            <a:r>
              <a:rPr lang="en-IE" sz="2000" dirty="0" err="1"/>
              <a:t>Conn.CertificateThumbprint</a:t>
            </a:r>
            <a:endParaRPr lang="en-IE" sz="2000" dirty="0"/>
          </a:p>
          <a:p>
            <a:endParaRPr lang="en-IE" sz="2000" dirty="0"/>
          </a:p>
          <a:p>
            <a:r>
              <a:rPr lang="en-IE" sz="2000" dirty="0"/>
              <a:t># Get subscription and Set-</a:t>
            </a:r>
            <a:r>
              <a:rPr lang="en-IE" sz="2000" dirty="0" err="1"/>
              <a:t>AzContext</a:t>
            </a:r>
            <a:endParaRPr lang="en-IE" sz="2000" dirty="0"/>
          </a:p>
          <a:p>
            <a:r>
              <a:rPr lang="en-IE" sz="2000" dirty="0"/>
              <a:t># Can also specify a subscription in Connect-</a:t>
            </a:r>
            <a:r>
              <a:rPr lang="en-IE" sz="2000" dirty="0" err="1"/>
              <a:t>AzAccount</a:t>
            </a:r>
            <a:r>
              <a:rPr lang="en-IE" sz="2000" dirty="0"/>
              <a:t> above</a:t>
            </a:r>
          </a:p>
        </p:txBody>
      </p:sp>
    </p:spTree>
    <p:extLst>
      <p:ext uri="{BB962C8B-B14F-4D97-AF65-F5344CB8AC3E}">
        <p14:creationId xmlns:p14="http://schemas.microsoft.com/office/powerpoint/2010/main" val="236789630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1: Implement Custom Health Probes</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70000" lnSpcReduction="20000"/>
          </a:bodyPr>
          <a:lstStyle/>
          <a:p>
            <a:r>
              <a:rPr lang="en-IE" sz="2000" dirty="0"/>
              <a:t># Get list of Web Server VMs</a:t>
            </a:r>
          </a:p>
          <a:p>
            <a:r>
              <a:rPr lang="en-IE" sz="2000" dirty="0"/>
              <a:t>$</a:t>
            </a:r>
            <a:r>
              <a:rPr lang="en-IE" sz="2000" dirty="0" err="1"/>
              <a:t>webVMs</a:t>
            </a:r>
            <a:r>
              <a:rPr lang="en-IE" sz="2000" dirty="0"/>
              <a:t> = Get-</a:t>
            </a:r>
            <a:r>
              <a:rPr lang="en-IE" sz="2000" dirty="0" err="1"/>
              <a:t>AzVM</a:t>
            </a:r>
            <a:r>
              <a:rPr lang="en-IE" sz="2000" dirty="0"/>
              <a:t> -</a:t>
            </a:r>
            <a:r>
              <a:rPr lang="en-IE" sz="2000" dirty="0" err="1"/>
              <a:t>ResourceGroupName</a:t>
            </a:r>
            <a:r>
              <a:rPr lang="en-IE" sz="2000" dirty="0"/>
              <a:t> $</a:t>
            </a:r>
            <a:r>
              <a:rPr lang="en-IE" sz="2000" dirty="0" err="1"/>
              <a:t>appRGName</a:t>
            </a:r>
            <a:r>
              <a:rPr lang="en-IE" sz="2000" dirty="0"/>
              <a:t> | where-object { $_.Name -like "$</a:t>
            </a:r>
            <a:r>
              <a:rPr lang="en-IE" sz="2000" dirty="0" err="1"/>
              <a:t>webVMPrefix</a:t>
            </a:r>
            <a:r>
              <a:rPr lang="en-IE" sz="2000" dirty="0"/>
              <a:t>*" }</a:t>
            </a:r>
          </a:p>
          <a:p>
            <a:endParaRPr lang="en-IE" sz="2000" dirty="0"/>
          </a:p>
          <a:p>
            <a:r>
              <a:rPr lang="en-IE" sz="2000" dirty="0"/>
              <a:t># Create script to run on VMs to create </a:t>
            </a:r>
            <a:r>
              <a:rPr lang="en-IE" sz="2000" dirty="0" err="1"/>
              <a:t>healthcheck</a:t>
            </a:r>
            <a:r>
              <a:rPr lang="en-IE" sz="2000" dirty="0"/>
              <a:t> page</a:t>
            </a:r>
          </a:p>
          <a:p>
            <a:r>
              <a:rPr lang="en-IE" sz="2000" dirty="0"/>
              <a:t>$script = '"</a:t>
            </a:r>
            <a:r>
              <a:rPr lang="en-IE" sz="2000" dirty="0" err="1"/>
              <a:t>Healthcheck</a:t>
            </a:r>
            <a:r>
              <a:rPr lang="en-IE" sz="2000" dirty="0"/>
              <a:t> page" | Out-File -</a:t>
            </a:r>
            <a:r>
              <a:rPr lang="en-IE" sz="2000" dirty="0" err="1"/>
              <a:t>FilePath</a:t>
            </a:r>
            <a:r>
              <a:rPr lang="en-IE" sz="2000" dirty="0"/>
              <a:t> "C:\inetpub\wwwroot\healthcheck.html"'</a:t>
            </a:r>
          </a:p>
          <a:p>
            <a:r>
              <a:rPr lang="en-IE" sz="2000" dirty="0"/>
              <a:t>$</a:t>
            </a:r>
            <a:r>
              <a:rPr lang="en-IE" sz="2000" dirty="0" err="1"/>
              <a:t>scriptPath</a:t>
            </a:r>
            <a:r>
              <a:rPr lang="en-IE" sz="2000" dirty="0"/>
              <a:t> = "$</a:t>
            </a:r>
            <a:r>
              <a:rPr lang="en-IE" sz="2000" dirty="0" err="1"/>
              <a:t>env:TEMP</a:t>
            </a:r>
            <a:r>
              <a:rPr lang="en-IE" sz="2000" dirty="0"/>
              <a:t>\createhealthcheckpage.ps1"</a:t>
            </a:r>
          </a:p>
          <a:p>
            <a:r>
              <a:rPr lang="en-IE" sz="2000" dirty="0"/>
              <a:t>$script | Out-File $</a:t>
            </a:r>
            <a:r>
              <a:rPr lang="en-IE" sz="2000" dirty="0" err="1"/>
              <a:t>scriptPath</a:t>
            </a:r>
            <a:r>
              <a:rPr lang="en-IE" sz="2000" dirty="0"/>
              <a:t> -Force -Encoding utf8</a:t>
            </a:r>
          </a:p>
          <a:p>
            <a:endParaRPr lang="en-IE" sz="2000" dirty="0"/>
          </a:p>
          <a:p>
            <a:r>
              <a:rPr lang="en-IE" sz="2000" dirty="0"/>
              <a:t># Invoke script on each web VM</a:t>
            </a:r>
          </a:p>
          <a:p>
            <a:r>
              <a:rPr lang="en-IE" sz="2000" dirty="0"/>
              <a:t>foreach ($</a:t>
            </a:r>
            <a:r>
              <a:rPr lang="en-IE" sz="2000" dirty="0" err="1"/>
              <a:t>vm</a:t>
            </a:r>
            <a:r>
              <a:rPr lang="en-IE" sz="2000" dirty="0"/>
              <a:t> in $</a:t>
            </a:r>
            <a:r>
              <a:rPr lang="en-IE" sz="2000" dirty="0" err="1"/>
              <a:t>webVMs</a:t>
            </a:r>
            <a:r>
              <a:rPr lang="en-IE" sz="2000" dirty="0"/>
              <a:t>) {</a:t>
            </a:r>
          </a:p>
          <a:p>
            <a:r>
              <a:rPr lang="en-IE" sz="2000" dirty="0"/>
              <a:t>    Invoke-</a:t>
            </a:r>
            <a:r>
              <a:rPr lang="en-IE" sz="2000" dirty="0" err="1"/>
              <a:t>AzVMRunCommand</a:t>
            </a:r>
            <a:r>
              <a:rPr lang="en-IE" sz="2000" dirty="0"/>
              <a:t> -</a:t>
            </a:r>
            <a:r>
              <a:rPr lang="en-IE" sz="2000" dirty="0" err="1"/>
              <a:t>ResourceGroupName</a:t>
            </a:r>
            <a:r>
              <a:rPr lang="en-IE" sz="2000" dirty="0"/>
              <a:t> $</a:t>
            </a:r>
            <a:r>
              <a:rPr lang="en-IE" sz="2000" dirty="0" err="1"/>
              <a:t>vm.ResourceGroupName</a:t>
            </a:r>
            <a:r>
              <a:rPr lang="en-IE" sz="2000" dirty="0"/>
              <a:t> -</a:t>
            </a:r>
            <a:r>
              <a:rPr lang="en-IE" sz="2000" dirty="0" err="1"/>
              <a:t>VMName</a:t>
            </a:r>
            <a:r>
              <a:rPr lang="en-IE" sz="2000" dirty="0"/>
              <a:t> $</a:t>
            </a:r>
            <a:r>
              <a:rPr lang="en-IE" sz="2000" dirty="0" err="1"/>
              <a:t>vm.Name</a:t>
            </a:r>
            <a:r>
              <a:rPr lang="en-IE" sz="2000" dirty="0"/>
              <a:t> `</a:t>
            </a:r>
            <a:br>
              <a:rPr lang="en-IE" sz="2000" dirty="0"/>
            </a:br>
            <a:r>
              <a:rPr lang="en-IE" sz="2000" dirty="0"/>
              <a:t>	-</a:t>
            </a:r>
            <a:r>
              <a:rPr lang="en-IE" sz="2000" dirty="0" err="1"/>
              <a:t>CommandId</a:t>
            </a:r>
            <a:r>
              <a:rPr lang="en-IE" sz="2000" dirty="0"/>
              <a:t> '</a:t>
            </a:r>
            <a:r>
              <a:rPr lang="en-IE" sz="2000" dirty="0" err="1"/>
              <a:t>RunPowerShellScript</a:t>
            </a:r>
            <a:r>
              <a:rPr lang="en-IE" sz="2000" dirty="0"/>
              <a:t>' -</a:t>
            </a:r>
            <a:r>
              <a:rPr lang="en-IE" sz="2000" dirty="0" err="1"/>
              <a:t>ScriptPath</a:t>
            </a:r>
            <a:r>
              <a:rPr lang="en-IE" sz="2000" dirty="0"/>
              <a:t> $</a:t>
            </a:r>
            <a:r>
              <a:rPr lang="en-IE" sz="2000" dirty="0" err="1"/>
              <a:t>scriptPath</a:t>
            </a:r>
            <a:r>
              <a:rPr lang="en-IE" sz="2000" dirty="0"/>
              <a:t> -</a:t>
            </a:r>
            <a:r>
              <a:rPr lang="en-IE" sz="2000" dirty="0" err="1"/>
              <a:t>AsJob</a:t>
            </a:r>
            <a:endParaRPr lang="en-IE" sz="2000" dirty="0"/>
          </a:p>
          <a:p>
            <a:r>
              <a:rPr lang="en-IE" sz="2000" dirty="0"/>
              <a:t>}</a:t>
            </a:r>
          </a:p>
          <a:p>
            <a:r>
              <a:rPr lang="en-IE" sz="2000" dirty="0"/>
              <a:t>Get-Job | Wait-Job</a:t>
            </a:r>
          </a:p>
          <a:p>
            <a:endParaRPr lang="en-IE" sz="2000" dirty="0"/>
          </a:p>
          <a:p>
            <a:r>
              <a:rPr lang="en-IE" sz="2000" dirty="0"/>
              <a:t># Reconfigure </a:t>
            </a:r>
            <a:r>
              <a:rPr lang="en-IE" sz="2000" dirty="0" err="1"/>
              <a:t>healthcheck</a:t>
            </a:r>
            <a:r>
              <a:rPr lang="en-IE" sz="2000" dirty="0"/>
              <a:t> path in load balancer probe</a:t>
            </a:r>
          </a:p>
          <a:p>
            <a:r>
              <a:rPr lang="en-IE" sz="2000" dirty="0"/>
              <a:t>$lb = Get-</a:t>
            </a:r>
            <a:r>
              <a:rPr lang="en-IE" sz="2000" dirty="0" err="1"/>
              <a:t>AzLoadBalancer</a:t>
            </a:r>
            <a:r>
              <a:rPr lang="en-IE" sz="2000" dirty="0"/>
              <a:t> -Name $</a:t>
            </a:r>
            <a:r>
              <a:rPr lang="en-IE" sz="2000" dirty="0" err="1"/>
              <a:t>lbName</a:t>
            </a:r>
            <a:r>
              <a:rPr lang="en-IE" sz="2000" dirty="0"/>
              <a:t> -</a:t>
            </a:r>
            <a:r>
              <a:rPr lang="en-IE" sz="2000" dirty="0" err="1"/>
              <a:t>ResourceGroupName</a:t>
            </a:r>
            <a:r>
              <a:rPr lang="en-IE" sz="2000" dirty="0"/>
              <a:t> $</a:t>
            </a:r>
            <a:r>
              <a:rPr lang="en-IE" sz="2000" dirty="0" err="1"/>
              <a:t>appRGName</a:t>
            </a:r>
            <a:endParaRPr lang="en-IE" sz="2000" dirty="0"/>
          </a:p>
          <a:p>
            <a:r>
              <a:rPr lang="en-IE" sz="2000" dirty="0"/>
              <a:t>$probe = Get-</a:t>
            </a:r>
            <a:r>
              <a:rPr lang="en-IE" sz="2000" dirty="0" err="1"/>
              <a:t>AzLoadBalancerProbeConfig</a:t>
            </a:r>
            <a:r>
              <a:rPr lang="en-IE" sz="2000" dirty="0"/>
              <a:t> -Name $</a:t>
            </a:r>
            <a:r>
              <a:rPr lang="en-IE" sz="2000" dirty="0" err="1"/>
              <a:t>probeName</a:t>
            </a:r>
            <a:r>
              <a:rPr lang="en-IE" sz="2000" dirty="0"/>
              <a:t> -</a:t>
            </a:r>
            <a:r>
              <a:rPr lang="en-IE" sz="2000" dirty="0" err="1"/>
              <a:t>LoadBalancer</a:t>
            </a:r>
            <a:r>
              <a:rPr lang="en-IE" sz="2000" dirty="0"/>
              <a:t> $lb</a:t>
            </a:r>
          </a:p>
          <a:p>
            <a:r>
              <a:rPr lang="en-IE" sz="2000" dirty="0"/>
              <a:t>$</a:t>
            </a:r>
            <a:r>
              <a:rPr lang="en-IE" sz="2000" dirty="0" err="1"/>
              <a:t>probe.RequestPath</a:t>
            </a:r>
            <a:r>
              <a:rPr lang="en-IE" sz="2000" dirty="0"/>
              <a:t> = '/healthcheck.html'</a:t>
            </a:r>
          </a:p>
          <a:p>
            <a:r>
              <a:rPr lang="en-IE" sz="2000" dirty="0"/>
              <a:t>Set-</a:t>
            </a:r>
            <a:r>
              <a:rPr lang="en-IE" sz="2000" dirty="0" err="1"/>
              <a:t>AzLoadBalancer</a:t>
            </a:r>
            <a:r>
              <a:rPr lang="en-IE" sz="2000" dirty="0"/>
              <a:t> -</a:t>
            </a:r>
            <a:r>
              <a:rPr lang="en-IE" sz="2000" dirty="0" err="1"/>
              <a:t>LoadBalancer</a:t>
            </a:r>
            <a:r>
              <a:rPr lang="en-IE" sz="2000" dirty="0"/>
              <a:t> $</a:t>
            </a:r>
            <a:r>
              <a:rPr lang="en-IE" sz="2000" dirty="0" err="1"/>
              <a:t>lb$Conn.CertificateThumbprint</a:t>
            </a:r>
            <a:endParaRPr lang="en-IE" sz="2000" dirty="0"/>
          </a:p>
        </p:txBody>
      </p:sp>
    </p:spTree>
    <p:extLst>
      <p:ext uri="{BB962C8B-B14F-4D97-AF65-F5344CB8AC3E}">
        <p14:creationId xmlns:p14="http://schemas.microsoft.com/office/powerpoint/2010/main" val="1740261748"/>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2: Re-Size Load-Balanced VMs</a:t>
            </a:r>
            <a:endParaRPr lang="en-IE" dirty="0"/>
          </a:p>
        </p:txBody>
      </p:sp>
      <p:sp>
        <p:nvSpPr>
          <p:cNvPr id="3" name="Content Placeholder 2">
            <a:extLst>
              <a:ext uri="{FF2B5EF4-FFF2-40B4-BE49-F238E27FC236}">
                <a16:creationId xmlns:a16="http://schemas.microsoft.com/office/drawing/2014/main" id="{BE4CB5D7-BF4A-4ECF-BA02-4E6F22403E5D}"/>
              </a:ext>
            </a:extLst>
          </p:cNvPr>
          <p:cNvSpPr>
            <a:spLocks noGrp="1"/>
          </p:cNvSpPr>
          <p:nvPr>
            <p:ph sz="quarter" idx="10"/>
          </p:nvPr>
        </p:nvSpPr>
        <p:spPr>
          <a:xfrm>
            <a:off x="584200" y="1435100"/>
            <a:ext cx="11018838" cy="4813625"/>
          </a:xfrm>
        </p:spPr>
        <p:txBody>
          <a:bodyPr/>
          <a:lstStyle/>
          <a:p>
            <a:pPr marL="457200" indent="-457200">
              <a:buFont typeface="Arial" panose="020B0604020202020204" pitchFamily="34" charset="0"/>
              <a:buChar char="•"/>
            </a:pPr>
            <a:r>
              <a:rPr lang="en-IE" dirty="0"/>
              <a:t>During resize, VMs will reboot, causing 503 Service Unavailable </a:t>
            </a:r>
            <a:r>
              <a:rPr lang="en-IE" sz="2400" dirty="0"/>
              <a:t>(until the load balancer redirects traffic)</a:t>
            </a:r>
          </a:p>
          <a:p>
            <a:pPr marL="457200" indent="-457200">
              <a:buFont typeface="Arial" panose="020B0604020202020204" pitchFamily="34" charset="0"/>
              <a:buChar char="•"/>
            </a:pPr>
            <a:r>
              <a:rPr lang="en-IE" dirty="0"/>
              <a:t>3 approaches</a:t>
            </a:r>
          </a:p>
          <a:p>
            <a:pPr marL="914400" lvl="1" indent="-457200">
              <a:buFont typeface="Arial" panose="020B0604020202020204" pitchFamily="34" charset="0"/>
              <a:buChar char="•"/>
            </a:pPr>
            <a:r>
              <a:rPr lang="en-US" dirty="0"/>
              <a:t>Remove VMs from the LB backend pool</a:t>
            </a:r>
          </a:p>
          <a:p>
            <a:pPr marL="914400" lvl="1" indent="-457200">
              <a:buFont typeface="Arial" panose="020B0604020202020204" pitchFamily="34" charset="0"/>
              <a:buChar char="•"/>
            </a:pPr>
            <a:r>
              <a:rPr lang="en-US" dirty="0"/>
              <a:t>Use NIC-level NSGs to block the health probes, so the VM is taken out of rotation by the load balancer</a:t>
            </a:r>
          </a:p>
          <a:p>
            <a:pPr marL="914400" lvl="1" indent="-457200">
              <a:buFont typeface="Arial" panose="020B0604020202020204" pitchFamily="34" charset="0"/>
              <a:buChar char="•"/>
            </a:pPr>
            <a:r>
              <a:rPr lang="en-US" dirty="0"/>
              <a:t>Remove or rename the /healthcheck.html page, again so the health probes fail and the VM is taken out of rotation</a:t>
            </a:r>
          </a:p>
          <a:p>
            <a:pPr marL="457200" indent="-457200">
              <a:buFont typeface="Arial" panose="020B0604020202020204" pitchFamily="34" charset="0"/>
              <a:buChar char="•"/>
            </a:pPr>
            <a:r>
              <a:rPr lang="en-US" dirty="0"/>
              <a:t>Example solution uses 3</a:t>
            </a:r>
            <a:r>
              <a:rPr lang="en-US" baseline="30000" dirty="0"/>
              <a:t>rd</a:t>
            </a:r>
            <a:r>
              <a:rPr lang="en-US" dirty="0"/>
              <a:t> approach</a:t>
            </a:r>
          </a:p>
          <a:p>
            <a:pPr marL="914400" lvl="1" indent="-457200">
              <a:buFont typeface="Arial" panose="020B0604020202020204" pitchFamily="34" charset="0"/>
              <a:buChar char="•"/>
            </a:pPr>
            <a:r>
              <a:rPr lang="en-US" dirty="0"/>
              <a:t>Again using </a:t>
            </a:r>
            <a:r>
              <a:rPr lang="en-US" dirty="0">
                <a:latin typeface="Consolas" panose="020B0609020204030204" pitchFamily="49" charset="0"/>
              </a:rPr>
              <a:t>Invoke-</a:t>
            </a:r>
            <a:r>
              <a:rPr lang="en-US" dirty="0" err="1">
                <a:latin typeface="Consolas" panose="020B0609020204030204" pitchFamily="49" charset="0"/>
              </a:rPr>
              <a:t>AzVMRunCommand</a:t>
            </a:r>
            <a:r>
              <a:rPr lang="en-US" dirty="0"/>
              <a:t> to rename the </a:t>
            </a:r>
            <a:r>
              <a:rPr lang="en-US" dirty="0">
                <a:latin typeface="Consolas" panose="020B0609020204030204" pitchFamily="49" charset="0"/>
              </a:rPr>
              <a:t>/healthcheck.html</a:t>
            </a:r>
            <a:r>
              <a:rPr lang="en-US" dirty="0"/>
              <a:t> page</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 connection draining (available in Application Gateway)</a:t>
            </a:r>
          </a:p>
        </p:txBody>
      </p:sp>
    </p:spTree>
    <p:extLst>
      <p:ext uri="{BB962C8B-B14F-4D97-AF65-F5344CB8AC3E}">
        <p14:creationId xmlns:p14="http://schemas.microsoft.com/office/powerpoint/2010/main" val="255419242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3: Parallel Tasks Using PowerShell Workflow</a:t>
            </a:r>
          </a:p>
        </p:txBody>
      </p:sp>
      <p:sp>
        <p:nvSpPr>
          <p:cNvPr id="5" name="Text Placeholder 4">
            <a:extLst>
              <a:ext uri="{FF2B5EF4-FFF2-40B4-BE49-F238E27FC236}">
                <a16:creationId xmlns:a16="http://schemas.microsoft.com/office/drawing/2014/main" id="{AD2725E2-5B07-4BB1-AEC7-0E39E4E991F9}"/>
              </a:ext>
            </a:extLst>
          </p:cNvPr>
          <p:cNvSpPr>
            <a:spLocks noGrp="1"/>
          </p:cNvSpPr>
          <p:nvPr>
            <p:ph type="body" sz="quarter" idx="10"/>
          </p:nvPr>
        </p:nvSpPr>
        <p:spPr/>
        <p:txBody>
          <a:bodyPr>
            <a:normAutofit fontScale="40000" lnSpcReduction="20000"/>
          </a:bodyPr>
          <a:lstStyle/>
          <a:p>
            <a:r>
              <a:rPr lang="en-IE" dirty="0">
                <a:highlight>
                  <a:srgbClr val="FFFF00"/>
                </a:highlight>
              </a:rPr>
              <a:t>workflow </a:t>
            </a:r>
            <a:r>
              <a:rPr lang="en-IE" dirty="0" err="1">
                <a:highlight>
                  <a:srgbClr val="FFFF00"/>
                </a:highlight>
              </a:rPr>
              <a:t>ParallelDeploy</a:t>
            </a:r>
            <a:endParaRPr lang="en-IE" dirty="0">
              <a:highlight>
                <a:srgbClr val="FFFF00"/>
              </a:highlight>
            </a:endParaRPr>
          </a:p>
          <a:p>
            <a:r>
              <a:rPr lang="en-IE" dirty="0">
                <a:highlight>
                  <a:srgbClr val="FFFF00"/>
                </a:highlight>
              </a:rPr>
              <a:t>{</a:t>
            </a:r>
          </a:p>
          <a:p>
            <a:r>
              <a:rPr lang="en-IE" dirty="0"/>
              <a:t>    param (</a:t>
            </a:r>
          </a:p>
          <a:p>
            <a:r>
              <a:rPr lang="en-IE" dirty="0"/>
              <a:t>        [Parameter(Mandatory)]</a:t>
            </a:r>
          </a:p>
          <a:p>
            <a:r>
              <a:rPr lang="en-IE" dirty="0"/>
              <a:t>        [string] $</a:t>
            </a:r>
            <a:r>
              <a:rPr lang="en-IE" dirty="0" err="1"/>
              <a:t>templateUri</a:t>
            </a:r>
            <a:r>
              <a:rPr lang="en-IE" dirty="0"/>
              <a:t>,</a:t>
            </a:r>
          </a:p>
          <a:p>
            <a:endParaRPr lang="en-IE" dirty="0"/>
          </a:p>
          <a:p>
            <a:r>
              <a:rPr lang="en-IE" dirty="0"/>
              <a:t>        [Parameter(Mandatory)]</a:t>
            </a:r>
          </a:p>
          <a:p>
            <a:r>
              <a:rPr lang="en-IE" dirty="0"/>
              <a:t>        [string] $</a:t>
            </a:r>
            <a:r>
              <a:rPr lang="en-IE" dirty="0" err="1"/>
              <a:t>parametersUri</a:t>
            </a:r>
            <a:endParaRPr lang="en-IE" dirty="0"/>
          </a:p>
          <a:p>
            <a:r>
              <a:rPr lang="en-IE" dirty="0"/>
              <a:t>    )</a:t>
            </a:r>
          </a:p>
          <a:p>
            <a:endParaRPr lang="en-IE" dirty="0"/>
          </a:p>
          <a:p>
            <a:r>
              <a:rPr lang="en-IE" dirty="0"/>
              <a:t>    # Log in to Azure</a:t>
            </a:r>
          </a:p>
          <a:p>
            <a:r>
              <a:rPr lang="en-IE" dirty="0"/>
              <a:t>    Disable-</a:t>
            </a:r>
            <a:r>
              <a:rPr lang="en-IE" dirty="0" err="1"/>
              <a:t>AzContextAutosave</a:t>
            </a:r>
            <a:r>
              <a:rPr lang="en-IE" dirty="0"/>
              <a:t> –Scope Process</a:t>
            </a:r>
          </a:p>
          <a:p>
            <a:r>
              <a:rPr lang="en-IE" dirty="0"/>
              <a:t>    $Conn = Get-</a:t>
            </a:r>
            <a:r>
              <a:rPr lang="en-IE" dirty="0" err="1"/>
              <a:t>AutomationConnection</a:t>
            </a:r>
            <a:r>
              <a:rPr lang="en-IE" dirty="0"/>
              <a:t> -Name </a:t>
            </a:r>
            <a:r>
              <a:rPr lang="en-IE" dirty="0" err="1"/>
              <a:t>AzureRunAsConnection</a:t>
            </a:r>
            <a:endParaRPr lang="en-IE" dirty="0"/>
          </a:p>
          <a:p>
            <a:r>
              <a:rPr lang="en-IE" dirty="0"/>
              <a:t>    Connect-</a:t>
            </a:r>
            <a:r>
              <a:rPr lang="en-IE" dirty="0" err="1"/>
              <a:t>AzAccount</a:t>
            </a:r>
            <a:r>
              <a:rPr lang="en-IE" dirty="0"/>
              <a:t> -</a:t>
            </a:r>
            <a:r>
              <a:rPr lang="en-IE" dirty="0" err="1"/>
              <a:t>ServicePrincipal</a:t>
            </a:r>
            <a:r>
              <a:rPr lang="en-IE" dirty="0"/>
              <a:t> `</a:t>
            </a:r>
          </a:p>
          <a:p>
            <a:r>
              <a:rPr lang="en-IE" dirty="0"/>
              <a:t>        -Tenant $</a:t>
            </a:r>
            <a:r>
              <a:rPr lang="en-IE" dirty="0" err="1"/>
              <a:t>Conn.TenantID</a:t>
            </a:r>
            <a:r>
              <a:rPr lang="en-IE" dirty="0"/>
              <a:t> `</a:t>
            </a:r>
          </a:p>
          <a:p>
            <a:r>
              <a:rPr lang="en-IE" dirty="0"/>
              <a:t>        -</a:t>
            </a:r>
            <a:r>
              <a:rPr lang="en-IE" dirty="0" err="1"/>
              <a:t>ApplicationId</a:t>
            </a:r>
            <a:r>
              <a:rPr lang="en-IE" dirty="0"/>
              <a:t> $</a:t>
            </a:r>
            <a:r>
              <a:rPr lang="en-IE" dirty="0" err="1"/>
              <a:t>Conn.ApplicationID</a:t>
            </a:r>
            <a:r>
              <a:rPr lang="en-IE" dirty="0"/>
              <a:t> `</a:t>
            </a:r>
          </a:p>
          <a:p>
            <a:r>
              <a:rPr lang="en-IE" dirty="0"/>
              <a:t>        -</a:t>
            </a:r>
            <a:r>
              <a:rPr lang="en-IE" dirty="0" err="1"/>
              <a:t>CertificateThumbprint</a:t>
            </a:r>
            <a:r>
              <a:rPr lang="en-IE" dirty="0"/>
              <a:t> $</a:t>
            </a:r>
            <a:r>
              <a:rPr lang="en-IE" dirty="0" err="1"/>
              <a:t>Conn.CertificateThumbprint</a:t>
            </a:r>
            <a:endParaRPr lang="en-IE" dirty="0"/>
          </a:p>
          <a:p>
            <a:endParaRPr lang="en-IE" dirty="0"/>
          </a:p>
          <a:p>
            <a:r>
              <a:rPr lang="en-IE" dirty="0"/>
              <a:t>    # Deploy to each RG in parallel</a:t>
            </a:r>
          </a:p>
          <a:p>
            <a:r>
              <a:rPr lang="en-IE" dirty="0"/>
              <a:t>    $RGs = @( "RG1", "RG2", "RG3" )</a:t>
            </a:r>
          </a:p>
          <a:p>
            <a:r>
              <a:rPr lang="en-IE" dirty="0"/>
              <a:t>    </a:t>
            </a:r>
            <a:r>
              <a:rPr lang="en-IE" dirty="0" err="1">
                <a:highlight>
                  <a:srgbClr val="FFFF00"/>
                </a:highlight>
              </a:rPr>
              <a:t>ForEach</a:t>
            </a:r>
            <a:r>
              <a:rPr lang="en-IE" dirty="0">
                <a:highlight>
                  <a:srgbClr val="FFFF00"/>
                </a:highlight>
              </a:rPr>
              <a:t> -Parallel ($</a:t>
            </a:r>
            <a:r>
              <a:rPr lang="en-IE" dirty="0" err="1">
                <a:highlight>
                  <a:srgbClr val="FFFF00"/>
                </a:highlight>
              </a:rPr>
              <a:t>rg</a:t>
            </a:r>
            <a:r>
              <a:rPr lang="en-IE" dirty="0">
                <a:highlight>
                  <a:srgbClr val="FFFF00"/>
                </a:highlight>
              </a:rPr>
              <a:t> in $RGs)</a:t>
            </a:r>
          </a:p>
          <a:p>
            <a:r>
              <a:rPr lang="en-IE" dirty="0"/>
              <a:t>    {</a:t>
            </a:r>
          </a:p>
          <a:p>
            <a:r>
              <a:rPr lang="en-IE" dirty="0"/>
              <a:t>            New-</a:t>
            </a:r>
            <a:r>
              <a:rPr lang="en-IE" dirty="0" err="1"/>
              <a:t>AzResourceGroupDeployment</a:t>
            </a:r>
            <a:r>
              <a:rPr lang="en-IE" dirty="0"/>
              <a:t> -Name (New-</a:t>
            </a:r>
            <a:r>
              <a:rPr lang="en-IE" dirty="0" err="1"/>
              <a:t>Guid</a:t>
            </a:r>
            <a:r>
              <a:rPr lang="en-IE" dirty="0"/>
              <a:t>) `</a:t>
            </a:r>
          </a:p>
          <a:p>
            <a:r>
              <a:rPr lang="en-IE" dirty="0"/>
              <a:t>                -</a:t>
            </a:r>
            <a:r>
              <a:rPr lang="en-IE" dirty="0" err="1"/>
              <a:t>ResourceGroupName</a:t>
            </a:r>
            <a:r>
              <a:rPr lang="en-IE" dirty="0"/>
              <a:t> $</a:t>
            </a:r>
            <a:r>
              <a:rPr lang="en-IE" dirty="0" err="1"/>
              <a:t>rg</a:t>
            </a:r>
            <a:r>
              <a:rPr lang="en-IE" dirty="0"/>
              <a:t> `</a:t>
            </a:r>
          </a:p>
          <a:p>
            <a:r>
              <a:rPr lang="en-IE" dirty="0"/>
              <a:t>                -Mode Incremental `</a:t>
            </a:r>
          </a:p>
          <a:p>
            <a:r>
              <a:rPr lang="en-IE" dirty="0"/>
              <a:t>                -</a:t>
            </a:r>
            <a:r>
              <a:rPr lang="en-IE" dirty="0" err="1"/>
              <a:t>TemplateUri</a:t>
            </a:r>
            <a:r>
              <a:rPr lang="en-IE" dirty="0"/>
              <a:t> $</a:t>
            </a:r>
            <a:r>
              <a:rPr lang="en-IE" dirty="0" err="1"/>
              <a:t>templateUri</a:t>
            </a:r>
            <a:r>
              <a:rPr lang="en-IE" dirty="0"/>
              <a:t> `</a:t>
            </a:r>
          </a:p>
          <a:p>
            <a:r>
              <a:rPr lang="en-IE" dirty="0"/>
              <a:t>                -</a:t>
            </a:r>
            <a:r>
              <a:rPr lang="en-IE" dirty="0" err="1"/>
              <a:t>TemplateParameterUri</a:t>
            </a:r>
            <a:r>
              <a:rPr lang="en-IE" dirty="0"/>
              <a:t> $</a:t>
            </a:r>
            <a:r>
              <a:rPr lang="en-IE" dirty="0" err="1"/>
              <a:t>parametersUri</a:t>
            </a:r>
            <a:r>
              <a:rPr lang="en-IE" dirty="0"/>
              <a:t> </a:t>
            </a:r>
          </a:p>
          <a:p>
            <a:r>
              <a:rPr lang="en-IE" dirty="0"/>
              <a:t>    }</a:t>
            </a:r>
          </a:p>
          <a:p>
            <a:r>
              <a:rPr lang="en-IE" dirty="0">
                <a:highlight>
                  <a:srgbClr val="FFFF00"/>
                </a:highlight>
              </a:rPr>
              <a:t>}</a:t>
            </a:r>
          </a:p>
        </p:txBody>
      </p:sp>
    </p:spTree>
    <p:extLst>
      <p:ext uri="{BB962C8B-B14F-4D97-AF65-F5344CB8AC3E}">
        <p14:creationId xmlns:p14="http://schemas.microsoft.com/office/powerpoint/2010/main" val="233883403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6FE4A0FA-24D2-4CFA-B4AA-1E2FBBACD644}"/>
              </a:ext>
            </a:extLst>
          </p:cNvPr>
          <p:cNvSpPr>
            <a:spLocks noGrp="1"/>
          </p:cNvSpPr>
          <p:nvPr>
            <p:ph type="title"/>
          </p:nvPr>
        </p:nvSpPr>
        <p:spPr>
          <a:xfrm>
            <a:off x="588963" y="1869139"/>
            <a:ext cx="4159250" cy="1477328"/>
          </a:xfrm>
        </p:spPr>
        <p:txBody>
          <a:bodyPr/>
          <a:lstStyle/>
          <a:p>
            <a:r>
              <a:rPr lang="en-US" sz="2400" b="1" dirty="0">
                <a:latin typeface="+mn-lt"/>
              </a:rPr>
              <a:t>Friday</a:t>
            </a:r>
            <a:br>
              <a:rPr lang="en-US" sz="2400" b="1" dirty="0">
                <a:latin typeface="+mn-lt"/>
              </a:rPr>
            </a:br>
            <a:br>
              <a:rPr lang="en-US" dirty="0"/>
            </a:br>
            <a:r>
              <a:rPr lang="en-US" dirty="0">
                <a:latin typeface="+mn-lt"/>
              </a:rPr>
              <a:t>Security</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Friday – Security</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759698159"/>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Securing Your Infrastructure</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10:45</a:t>
                      </a:r>
                    </a:p>
                  </a:txBody>
                  <a:tcPr marL="0" marR="0" marT="0" marB="0" anchor="ctr">
                    <a:solidFill>
                      <a:srgbClr val="C8D5EA"/>
                    </a:solidFill>
                  </a:tcPr>
                </a:tc>
                <a:tc>
                  <a:txBody>
                    <a:bodyPr/>
                    <a:lstStyle/>
                    <a:p>
                      <a:pPr algn="ctr"/>
                      <a:r>
                        <a:rPr lang="en-US" sz="1400" b="0" dirty="0">
                          <a:solidFill>
                            <a:schemeClr val="tx1"/>
                          </a:solidFill>
                          <a:latin typeface="Segoe Pro" panose="020B0502040504020203" pitchFamily="34" charset="0"/>
                        </a:rPr>
                        <a:t> 18:00 – 19:45</a:t>
                      </a:r>
                    </a:p>
                  </a:txBody>
                  <a:tcPr marL="0" marR="0" marT="0" marB="0" anchor="ctr">
                    <a:solidFill>
                      <a:srgbClr val="C8D5EA"/>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Analyzing Threats using Azure Sentinel</a:t>
                      </a:r>
                    </a:p>
                  </a:txBody>
                  <a:tcPr marL="0" marR="0" marT="0" marB="0" anchor="ctr">
                    <a:solidFill>
                      <a:srgbClr val="C8D5EA"/>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10:45 – 11:00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19:45 – 20:00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rgbClr val="F2F2F2"/>
                    </a:solidFill>
                  </a:tcPr>
                </a:tc>
                <a:extLst>
                  <a:ext uri="{0D108BD9-81ED-4DB2-BD59-A6C34878D82A}">
                    <a16:rowId xmlns:a16="http://schemas.microsoft.com/office/drawing/2014/main" val="279304180"/>
                  </a:ext>
                </a:extLst>
              </a:tr>
              <a:tr h="648000">
                <a:tc>
                  <a:txBody>
                    <a:bodyPr/>
                    <a:lstStyle/>
                    <a:p>
                      <a:pPr algn="ctr"/>
                      <a:r>
                        <a:rPr lang="en-US" sz="1400" b="0" dirty="0">
                          <a:solidFill>
                            <a:schemeClr val="tx1"/>
                          </a:solidFill>
                          <a:latin typeface="Segoe Pro" panose="020B0502040504020203" pitchFamily="34" charset="0"/>
                        </a:rPr>
                        <a:t>11:00 – 11:45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20:00 – 20:45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VMware Solution</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648000">
                <a:tc>
                  <a:txBody>
                    <a:bodyPr/>
                    <a:lstStyle/>
                    <a:p>
                      <a:pPr algn="ctr"/>
                      <a:r>
                        <a:rPr lang="en-US" sz="1400" b="0" dirty="0">
                          <a:solidFill>
                            <a:schemeClr val="tx1"/>
                          </a:solidFill>
                          <a:latin typeface="Segoe Pro" panose="020B0502040504020203" pitchFamily="34" charset="0"/>
                        </a:rPr>
                        <a:t>11:45 – 12:15</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20:45 – 21:15</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Closing</a:t>
                      </a:r>
                      <a:endParaRPr lang="en-US" sz="1400" b="0" dirty="0">
                        <a:solidFill>
                          <a:schemeClr val="tx1"/>
                        </a:solidFill>
                        <a:latin typeface="Segoe Pro" panose="020B0502040504020203" pitchFamily="34" charset="0"/>
                      </a:endParaRPr>
                    </a:p>
                  </a:txBody>
                  <a:tcPr marL="0" marR="0" marT="0" marB="0" anchor="ctr">
                    <a:solidFill>
                      <a:schemeClr val="accent2">
                        <a:lumMod val="60000"/>
                        <a:lumOff val="4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8616681"/>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213560"/>
            <a:ext cx="7254865" cy="4534575"/>
          </a:xfrm>
          <a:solidFill>
            <a:schemeClr val="bg1"/>
          </a:solidFill>
        </p:spPr>
        <p:txBody>
          <a:bodyPr/>
          <a:lstStyle/>
          <a:p>
            <a:pPr>
              <a:spcBef>
                <a:spcPts val="1200"/>
              </a:spcBef>
            </a:pPr>
            <a:r>
              <a:rPr lang="en-US" sz="2000" b="1" dirty="0">
                <a:solidFill>
                  <a:srgbClr val="274B47"/>
                </a:solidFill>
              </a:rPr>
              <a:t>Monday</a:t>
            </a:r>
            <a:br>
              <a:rPr lang="en-US" dirty="0"/>
            </a:br>
            <a:r>
              <a:rPr lang="en-US" sz="2400" dirty="0"/>
              <a:t>Welcome and Keynote</a:t>
            </a:r>
            <a:endParaRPr lang="en-US" dirty="0"/>
          </a:p>
          <a:p>
            <a:pPr>
              <a:spcBef>
                <a:spcPts val="1200"/>
              </a:spcBef>
            </a:pPr>
            <a:r>
              <a:rPr lang="en-US" sz="2000" b="1" dirty="0">
                <a:solidFill>
                  <a:srgbClr val="274B47"/>
                </a:solidFill>
              </a:rPr>
              <a:t>Tuesday</a:t>
            </a:r>
            <a:br>
              <a:rPr lang="en-US" dirty="0"/>
            </a:br>
            <a:r>
              <a:rPr lang="en-US" sz="2400" dirty="0"/>
              <a:t>Infrastructure Management</a:t>
            </a:r>
            <a:endParaRPr lang="en-US" dirty="0"/>
          </a:p>
          <a:p>
            <a:pPr>
              <a:spcBef>
                <a:spcPts val="1200"/>
              </a:spcBef>
            </a:pPr>
            <a:r>
              <a:rPr lang="en-US" sz="2000" b="1" dirty="0">
                <a:solidFill>
                  <a:srgbClr val="274B47"/>
                </a:solidFill>
              </a:rPr>
              <a:t>Wednesday</a:t>
            </a:r>
            <a:br>
              <a:rPr lang="en-US" dirty="0"/>
            </a:br>
            <a:r>
              <a:rPr lang="en-US" sz="2400" dirty="0"/>
              <a:t>Infrastructure as Code</a:t>
            </a:r>
            <a:endParaRPr lang="en-US" dirty="0"/>
          </a:p>
          <a:p>
            <a:pPr>
              <a:spcBef>
                <a:spcPts val="1200"/>
              </a:spcBef>
            </a:pPr>
            <a:r>
              <a:rPr lang="en-US" sz="2000" b="1" dirty="0">
                <a:solidFill>
                  <a:srgbClr val="274B47"/>
                </a:solidFill>
              </a:rPr>
              <a:t>Thursday</a:t>
            </a:r>
            <a:br>
              <a:rPr lang="en-US" dirty="0"/>
            </a:br>
            <a:r>
              <a:rPr lang="en-US" sz="2400" dirty="0"/>
              <a:t>Containers</a:t>
            </a:r>
            <a:endParaRPr lang="en-US" dirty="0"/>
          </a:p>
          <a:p>
            <a:pPr>
              <a:spcBef>
                <a:spcPts val="1200"/>
              </a:spcBef>
            </a:pPr>
            <a:r>
              <a:rPr lang="en-US" sz="2000" b="1" dirty="0">
                <a:solidFill>
                  <a:srgbClr val="274B47"/>
                </a:solidFill>
              </a:rPr>
              <a:t>Friday</a:t>
            </a:r>
            <a:br>
              <a:rPr lang="en-US" dirty="0"/>
            </a:br>
            <a:r>
              <a:rPr lang="en-US" sz="2400" dirty="0"/>
              <a:t>Security</a:t>
            </a:r>
            <a:endParaRPr lang="en-US" dirty="0"/>
          </a:p>
        </p:txBody>
      </p:sp>
    </p:spTree>
    <p:extLst>
      <p:ext uri="{BB962C8B-B14F-4D97-AF65-F5344CB8AC3E}">
        <p14:creationId xmlns:p14="http://schemas.microsoft.com/office/powerpoint/2010/main" val="11843360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430887"/>
          </a:xfrm>
        </p:spPr>
        <p:txBody>
          <a:bodyPr/>
          <a:lstStyle/>
          <a:p>
            <a:endParaRPr lang="en-US" dirty="0"/>
          </a:p>
        </p:txBody>
      </p:sp>
    </p:spTree>
    <p:extLst>
      <p:ext uri="{BB962C8B-B14F-4D97-AF65-F5344CB8AC3E}">
        <p14:creationId xmlns:p14="http://schemas.microsoft.com/office/powerpoint/2010/main" val="130973573"/>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255265797"/>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11477143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294137287"/>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3233668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2740321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2" y="1978615"/>
            <a:ext cx="4320621" cy="2031325"/>
          </a:xfrm>
        </p:spPr>
        <p:txBody>
          <a:bodyPr/>
          <a:lstStyle/>
          <a:p>
            <a:r>
              <a:rPr lang="en-US" sz="2400" b="1" dirty="0">
                <a:latin typeface="+mn-lt"/>
              </a:rPr>
              <a:t>Tuesday</a:t>
            </a:r>
            <a:br>
              <a:rPr lang="en-US" sz="2400" b="1" dirty="0">
                <a:latin typeface="+mn-lt"/>
              </a:rPr>
            </a:br>
            <a:br>
              <a:rPr lang="en-US" dirty="0"/>
            </a:br>
            <a:r>
              <a:rPr lang="en-US" dirty="0">
                <a:latin typeface="+mn-lt"/>
              </a:rPr>
              <a:t>Infrastructure Management</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Tuesday – Infrastructure Management</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886300665"/>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Track Kick-off</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Management and Monitoring</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Managing and Monitoring Azure Workloads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Lighthouse Deep Dive</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Infrastructure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52610635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7EBB83F1-F56C-4B65-88CB-A6977892796D}"/>
              </a:ext>
            </a:extLst>
          </p:cNvPr>
          <p:cNvSpPr>
            <a:spLocks noGrp="1"/>
          </p:cNvSpPr>
          <p:nvPr>
            <p:ph type="title"/>
          </p:nvPr>
        </p:nvSpPr>
        <p:spPr>
          <a:xfrm>
            <a:off x="588963" y="1885453"/>
            <a:ext cx="4159250" cy="2031325"/>
          </a:xfrm>
        </p:spPr>
        <p:txBody>
          <a:bodyPr/>
          <a:lstStyle/>
          <a:p>
            <a:r>
              <a:rPr lang="en-US" sz="2400" b="1" dirty="0">
                <a:latin typeface="+mn-lt"/>
              </a:rPr>
              <a:t>Wednesday</a:t>
            </a:r>
            <a:br>
              <a:rPr lang="en-US" sz="2400" b="1" dirty="0">
                <a:latin typeface="+mn-lt"/>
              </a:rPr>
            </a:br>
            <a:br>
              <a:rPr lang="en-US" dirty="0"/>
            </a:br>
            <a:r>
              <a:rPr lang="en-US" dirty="0">
                <a:latin typeface="+mn-lt"/>
              </a:rPr>
              <a:t>Infrastructure</a:t>
            </a:r>
            <a:br>
              <a:rPr lang="en-US" dirty="0">
                <a:latin typeface="+mn-lt"/>
              </a:rPr>
            </a:br>
            <a:r>
              <a:rPr lang="en-US" dirty="0">
                <a:latin typeface="+mn-lt"/>
              </a:rPr>
              <a:t>as Code</a:t>
            </a:r>
          </a:p>
        </p:txBody>
      </p:sp>
    </p:spTree>
    <p:extLst>
      <p:ext uri="{BB962C8B-B14F-4D97-AF65-F5344CB8AC3E}">
        <p14:creationId xmlns:p14="http://schemas.microsoft.com/office/powerpoint/2010/main" val="5756490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Wednesday – Infrastructure as Code</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475771618"/>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Advanced Automation with ARM Templates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19:00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Leveraging Runbooks to Automate Tasks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648000">
                <a:tc>
                  <a:txBody>
                    <a:bodyPr/>
                    <a:lstStyle/>
                    <a:p>
                      <a:pPr algn="ctr"/>
                      <a:r>
                        <a:rPr lang="en-US" sz="1400" b="0" dirty="0">
                          <a:solidFill>
                            <a:schemeClr val="tx1"/>
                          </a:solidFill>
                          <a:latin typeface="Segoe Pro" panose="020B0502040504020203" pitchFamily="34" charset="0"/>
                        </a:rPr>
                        <a:t>10:00 – 11:00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19:00 – 20:00</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(continued)</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078984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Operationalizing Infrastructure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98190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r>
              <a:rPr lang="en-IE" dirty="0"/>
              <a:t>Challenge 1: Automatic On-Boarding to VM Insights</a:t>
            </a: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5896999"/>
          </a:xfrm>
        </p:spPr>
        <p:txBody>
          <a:bodyPr/>
          <a:lstStyle/>
          <a:p>
            <a:pPr marL="457200" indent="-457200">
              <a:spcBef>
                <a:spcPts val="1200"/>
              </a:spcBef>
              <a:buFont typeface="Arial" panose="020B0604020202020204" pitchFamily="34" charset="0"/>
              <a:buChar char="•"/>
            </a:pPr>
            <a:r>
              <a:rPr lang="en-IE" dirty="0"/>
              <a:t>Log Analytics Workspace</a:t>
            </a:r>
          </a:p>
          <a:p>
            <a:pPr marL="914400" lvl="1" indent="-457200">
              <a:buFont typeface="Arial" panose="020B0604020202020204" pitchFamily="34" charset="0"/>
              <a:buChar char="•"/>
            </a:pPr>
            <a:r>
              <a:rPr lang="en-IE" dirty="0"/>
              <a:t>Create from portal</a:t>
            </a:r>
          </a:p>
          <a:p>
            <a:pPr marL="914400" lvl="1" indent="-457200">
              <a:buFont typeface="Arial" panose="020B0604020202020204" pitchFamily="34" charset="0"/>
              <a:buChar char="•"/>
            </a:pPr>
            <a:r>
              <a:rPr lang="en-IE" dirty="0"/>
              <a:t>Enable VM Insights from </a:t>
            </a:r>
            <a:r>
              <a:rPr lang="en-US" b="1" dirty="0"/>
              <a:t>Azure Monitor &gt; Virtual Machines &gt; Other onboarding options &gt; Configure a workspace</a:t>
            </a:r>
          </a:p>
          <a:p>
            <a:pPr marL="457200" indent="-457200">
              <a:spcBef>
                <a:spcPts val="1200"/>
              </a:spcBef>
              <a:buFont typeface="Arial" panose="020B0604020202020204" pitchFamily="34" charset="0"/>
              <a:buChar char="•"/>
            </a:pPr>
            <a:r>
              <a:rPr lang="en-IE" dirty="0"/>
              <a:t>Assign built-in policy initiatives to enable auto-enrolment</a:t>
            </a:r>
          </a:p>
          <a:p>
            <a:pPr marL="914400" lvl="1" indent="-457200">
              <a:buFont typeface="Arial" panose="020B0604020202020204" pitchFamily="34" charset="0"/>
              <a:buChar char="•"/>
            </a:pPr>
            <a:r>
              <a:rPr lang="en-US" dirty="0"/>
              <a:t>Enable Azure Monitor for VMs</a:t>
            </a:r>
          </a:p>
          <a:p>
            <a:pPr marL="914400" lvl="1" indent="-457200">
              <a:buFont typeface="Arial" panose="020B0604020202020204" pitchFamily="34" charset="0"/>
              <a:buChar char="•"/>
            </a:pPr>
            <a:r>
              <a:rPr lang="en-US" dirty="0"/>
              <a:t>Enable Azure Monitor for Virtual Machine Scale Sets</a:t>
            </a:r>
          </a:p>
          <a:p>
            <a:pPr marL="457200" indent="-457200">
              <a:spcBef>
                <a:spcPts val="1200"/>
              </a:spcBef>
              <a:buFont typeface="Arial" panose="020B0604020202020204" pitchFamily="34" charset="0"/>
              <a:buChar char="•"/>
            </a:pPr>
            <a:r>
              <a:rPr lang="en-US" dirty="0"/>
              <a:t>Run remediation jobs </a:t>
            </a:r>
            <a:r>
              <a:rPr lang="en-US" sz="2400" dirty="0"/>
              <a:t>(use 're-evaluate resource compliance' option)</a:t>
            </a:r>
            <a:endParaRPr lang="en-US" dirty="0"/>
          </a:p>
          <a:p>
            <a:pPr marL="914400" lvl="1" indent="-457200">
              <a:buFont typeface="Arial" panose="020B0604020202020204" pitchFamily="34" charset="0"/>
              <a:buChar char="•"/>
            </a:pPr>
            <a:r>
              <a:rPr lang="en-US" dirty="0"/>
              <a:t>Deploy Log Analytics agent for Windows VMs</a:t>
            </a:r>
          </a:p>
          <a:p>
            <a:pPr marL="914400" lvl="1" indent="-457200">
              <a:buFont typeface="Arial" panose="020B0604020202020204" pitchFamily="34" charset="0"/>
              <a:buChar char="•"/>
            </a:pPr>
            <a:r>
              <a:rPr lang="en-US" dirty="0"/>
              <a:t>Deploy Log Analytics agent for Linux VMs</a:t>
            </a:r>
          </a:p>
          <a:p>
            <a:pPr marL="914400" lvl="1" indent="-457200">
              <a:buFont typeface="Arial" panose="020B0604020202020204" pitchFamily="34" charset="0"/>
              <a:buChar char="•"/>
            </a:pPr>
            <a:endParaRPr lang="en-US" dirty="0"/>
          </a:p>
          <a:p>
            <a:endParaRPr lang="en-US" dirty="0"/>
          </a:p>
          <a:p>
            <a:pPr lvl="1"/>
            <a:endParaRPr lang="en-IE" dirty="0"/>
          </a:p>
          <a:p>
            <a:endParaRPr lang="en-IE" dirty="0"/>
          </a:p>
        </p:txBody>
      </p:sp>
    </p:spTree>
    <p:extLst>
      <p:ext uri="{BB962C8B-B14F-4D97-AF65-F5344CB8AC3E}">
        <p14:creationId xmlns:p14="http://schemas.microsoft.com/office/powerpoint/2010/main" val="26732453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2: Resource Graph Explorer</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47500" lnSpcReduction="20000"/>
          </a:bodyPr>
          <a:lstStyle/>
          <a:p>
            <a:r>
              <a:rPr lang="en-IE" dirty="0"/>
              <a:t>resources</a:t>
            </a:r>
          </a:p>
          <a:p>
            <a:r>
              <a:rPr lang="en-IE" dirty="0"/>
              <a:t>    | where type =~ '</a:t>
            </a:r>
            <a:r>
              <a:rPr lang="en-IE" dirty="0" err="1"/>
              <a:t>Microsoft.Compute</a:t>
            </a:r>
            <a:r>
              <a:rPr lang="en-IE" dirty="0"/>
              <a:t>/</a:t>
            </a:r>
            <a:r>
              <a:rPr lang="en-IE" dirty="0" err="1"/>
              <a:t>virtualMachines</a:t>
            </a:r>
            <a:r>
              <a:rPr lang="en-IE" dirty="0"/>
              <a:t>'</a:t>
            </a:r>
          </a:p>
          <a:p>
            <a:r>
              <a:rPr lang="en-IE" dirty="0"/>
              <a:t>    | mv-expand </a:t>
            </a:r>
            <a:r>
              <a:rPr lang="en-IE" dirty="0" err="1"/>
              <a:t>nics</a:t>
            </a:r>
            <a:r>
              <a:rPr lang="en-IE" dirty="0"/>
              <a:t> = </a:t>
            </a:r>
            <a:r>
              <a:rPr lang="en-IE" dirty="0" err="1"/>
              <a:t>properties.networkProfile.networkInterfaces</a:t>
            </a:r>
            <a:endParaRPr lang="en-IE" dirty="0"/>
          </a:p>
          <a:p>
            <a:r>
              <a:rPr lang="en-IE" dirty="0"/>
              <a:t>    | project</a:t>
            </a:r>
          </a:p>
          <a:p>
            <a:r>
              <a:rPr lang="en-IE" dirty="0"/>
              <a:t>        </a:t>
            </a:r>
            <a:r>
              <a:rPr lang="en-IE" dirty="0" err="1"/>
              <a:t>vmId</a:t>
            </a:r>
            <a:r>
              <a:rPr lang="en-IE" dirty="0"/>
              <a:t> = id, </a:t>
            </a:r>
          </a:p>
          <a:p>
            <a:r>
              <a:rPr lang="en-IE" dirty="0"/>
              <a:t>        </a:t>
            </a:r>
            <a:r>
              <a:rPr lang="en-IE" dirty="0" err="1"/>
              <a:t>vmName</a:t>
            </a:r>
            <a:r>
              <a:rPr lang="en-IE" dirty="0"/>
              <a:t> = name,</a:t>
            </a:r>
          </a:p>
          <a:p>
            <a:r>
              <a:rPr lang="en-IE" dirty="0"/>
              <a:t>        OS = </a:t>
            </a:r>
            <a:r>
              <a:rPr lang="en-IE" dirty="0" err="1"/>
              <a:t>strcat</a:t>
            </a:r>
            <a:r>
              <a:rPr lang="en-IE" dirty="0"/>
              <a:t>(</a:t>
            </a:r>
            <a:r>
              <a:rPr lang="en-IE" dirty="0" err="1"/>
              <a:t>tostring</a:t>
            </a:r>
            <a:r>
              <a:rPr lang="en-IE" dirty="0"/>
              <a:t>(</a:t>
            </a:r>
            <a:r>
              <a:rPr lang="en-IE" dirty="0" err="1"/>
              <a:t>properties.storageProfile.imageReference.offer</a:t>
            </a:r>
            <a:r>
              <a:rPr lang="en-IE" dirty="0"/>
              <a:t>), ' ',</a:t>
            </a:r>
          </a:p>
          <a:p>
            <a:r>
              <a:rPr lang="en-IE" dirty="0"/>
              <a:t>            </a:t>
            </a:r>
            <a:r>
              <a:rPr lang="en-IE" dirty="0" err="1"/>
              <a:t>tostring</a:t>
            </a:r>
            <a:r>
              <a:rPr lang="en-IE" dirty="0"/>
              <a:t>(</a:t>
            </a:r>
            <a:r>
              <a:rPr lang="en-IE" dirty="0" err="1"/>
              <a:t>properties.storageProfile.imageReference.sku</a:t>
            </a:r>
            <a:r>
              <a:rPr lang="en-IE" dirty="0"/>
              <a:t>)),</a:t>
            </a:r>
          </a:p>
          <a:p>
            <a:r>
              <a:rPr lang="en-IE" dirty="0"/>
              <a:t>        </a:t>
            </a:r>
            <a:r>
              <a:rPr lang="en-IE" dirty="0" err="1"/>
              <a:t>nicId</a:t>
            </a:r>
            <a:r>
              <a:rPr lang="en-IE" dirty="0"/>
              <a:t> = </a:t>
            </a:r>
            <a:r>
              <a:rPr lang="en-IE" dirty="0" err="1"/>
              <a:t>tostring</a:t>
            </a:r>
            <a:r>
              <a:rPr lang="en-IE" dirty="0"/>
              <a:t>(nics.id)</a:t>
            </a:r>
          </a:p>
          <a:p>
            <a:r>
              <a:rPr lang="en-IE" dirty="0"/>
              <a:t>| join kind=</a:t>
            </a:r>
            <a:r>
              <a:rPr lang="en-IE" dirty="0" err="1"/>
              <a:t>leftouter</a:t>
            </a:r>
            <a:r>
              <a:rPr lang="en-IE" dirty="0"/>
              <a:t> (</a:t>
            </a:r>
          </a:p>
          <a:p>
            <a:r>
              <a:rPr lang="en-IE" dirty="0"/>
              <a:t>    resources</a:t>
            </a:r>
          </a:p>
          <a:p>
            <a:r>
              <a:rPr lang="en-IE" dirty="0"/>
              <a:t>    | where type =~ '</a:t>
            </a:r>
            <a:r>
              <a:rPr lang="en-IE" dirty="0" err="1"/>
              <a:t>Microsoft.Network</a:t>
            </a:r>
            <a:r>
              <a:rPr lang="en-IE" dirty="0"/>
              <a:t>/</a:t>
            </a:r>
            <a:r>
              <a:rPr lang="en-IE" dirty="0" err="1"/>
              <a:t>networkInterfaces</a:t>
            </a:r>
            <a:r>
              <a:rPr lang="en-IE" dirty="0"/>
              <a:t>'</a:t>
            </a:r>
          </a:p>
          <a:p>
            <a:r>
              <a:rPr lang="en-IE" dirty="0"/>
              <a:t>    | mv-expand </a:t>
            </a:r>
            <a:r>
              <a:rPr lang="en-IE" dirty="0" err="1"/>
              <a:t>ipConfig</a:t>
            </a:r>
            <a:r>
              <a:rPr lang="en-IE" dirty="0"/>
              <a:t> = </a:t>
            </a:r>
            <a:r>
              <a:rPr lang="en-IE" dirty="0" err="1"/>
              <a:t>properties.ipConfigurations</a:t>
            </a:r>
            <a:endParaRPr lang="en-IE" dirty="0"/>
          </a:p>
          <a:p>
            <a:r>
              <a:rPr lang="en-IE" dirty="0"/>
              <a:t>    | project</a:t>
            </a:r>
          </a:p>
          <a:p>
            <a:r>
              <a:rPr lang="en-IE" dirty="0"/>
              <a:t>        </a:t>
            </a:r>
            <a:r>
              <a:rPr lang="en-IE" dirty="0" err="1"/>
              <a:t>nicId</a:t>
            </a:r>
            <a:r>
              <a:rPr lang="en-IE" dirty="0"/>
              <a:t> = id,</a:t>
            </a:r>
          </a:p>
          <a:p>
            <a:r>
              <a:rPr lang="en-IE" dirty="0"/>
              <a:t>        </a:t>
            </a:r>
            <a:r>
              <a:rPr lang="en-IE" dirty="0" err="1"/>
              <a:t>subnetId</a:t>
            </a:r>
            <a:r>
              <a:rPr lang="en-IE" dirty="0"/>
              <a:t> = ipConfig.properties.subnet.id,</a:t>
            </a:r>
          </a:p>
          <a:p>
            <a:r>
              <a:rPr lang="en-IE" dirty="0"/>
              <a:t>        </a:t>
            </a:r>
            <a:r>
              <a:rPr lang="en-IE" dirty="0" err="1"/>
              <a:t>ipAddress</a:t>
            </a:r>
            <a:r>
              <a:rPr lang="en-IE" dirty="0"/>
              <a:t> = </a:t>
            </a:r>
            <a:r>
              <a:rPr lang="en-IE" dirty="0" err="1"/>
              <a:t>ipConfig.properties.privateIPAddress</a:t>
            </a:r>
            <a:endParaRPr lang="en-IE" dirty="0"/>
          </a:p>
          <a:p>
            <a:r>
              <a:rPr lang="en-IE" dirty="0"/>
              <a:t>) on </a:t>
            </a:r>
            <a:r>
              <a:rPr lang="en-IE" dirty="0" err="1"/>
              <a:t>nicId</a:t>
            </a:r>
            <a:endParaRPr lang="en-IE" dirty="0"/>
          </a:p>
          <a:p>
            <a:r>
              <a:rPr lang="en-IE" dirty="0"/>
              <a:t>| project</a:t>
            </a:r>
          </a:p>
          <a:p>
            <a:r>
              <a:rPr lang="en-IE" dirty="0"/>
              <a:t>    </a:t>
            </a:r>
            <a:r>
              <a:rPr lang="en-IE" dirty="0" err="1"/>
              <a:t>vmName</a:t>
            </a:r>
            <a:r>
              <a:rPr lang="en-IE" dirty="0"/>
              <a:t>,</a:t>
            </a:r>
          </a:p>
          <a:p>
            <a:r>
              <a:rPr lang="en-IE" dirty="0"/>
              <a:t>    OS,</a:t>
            </a:r>
          </a:p>
          <a:p>
            <a:r>
              <a:rPr lang="en-IE" dirty="0"/>
              <a:t>    </a:t>
            </a:r>
            <a:r>
              <a:rPr lang="en-IE" dirty="0" err="1"/>
              <a:t>vnetName</a:t>
            </a:r>
            <a:r>
              <a:rPr lang="en-IE" dirty="0"/>
              <a:t> = split(</a:t>
            </a:r>
            <a:r>
              <a:rPr lang="en-IE" dirty="0" err="1"/>
              <a:t>subnetId</a:t>
            </a:r>
            <a:r>
              <a:rPr lang="en-IE" dirty="0"/>
              <a:t>, '/')[8],</a:t>
            </a:r>
          </a:p>
          <a:p>
            <a:r>
              <a:rPr lang="en-IE" dirty="0"/>
              <a:t>    </a:t>
            </a:r>
            <a:r>
              <a:rPr lang="en-IE" dirty="0" err="1"/>
              <a:t>subnetName</a:t>
            </a:r>
            <a:r>
              <a:rPr lang="en-IE" dirty="0"/>
              <a:t> = split(</a:t>
            </a:r>
            <a:r>
              <a:rPr lang="en-IE" dirty="0" err="1"/>
              <a:t>subnetId</a:t>
            </a:r>
            <a:r>
              <a:rPr lang="en-IE" dirty="0"/>
              <a:t>, '/')[10],</a:t>
            </a:r>
          </a:p>
          <a:p>
            <a:r>
              <a:rPr lang="en-IE" dirty="0"/>
              <a:t>    </a:t>
            </a:r>
            <a:r>
              <a:rPr lang="en-IE" dirty="0" err="1"/>
              <a:t>ipAddress</a:t>
            </a:r>
            <a:endParaRPr lang="en-IE" dirty="0"/>
          </a:p>
        </p:txBody>
      </p:sp>
    </p:spTree>
    <p:extLst>
      <p:ext uri="{BB962C8B-B14F-4D97-AF65-F5344CB8AC3E}">
        <p14:creationId xmlns:p14="http://schemas.microsoft.com/office/powerpoint/2010/main" val="1881575681"/>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149</TotalTime>
  <Words>3107</Words>
  <Application>Microsoft Office PowerPoint</Application>
  <PresentationFormat>Widescreen</PresentationFormat>
  <Paragraphs>426</Paragraphs>
  <Slides>26</Slides>
  <Notes>15</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Tuesday  Infrastructure Management</vt:lpstr>
      <vt:lpstr>Tuesday – Infrastructure Management</vt:lpstr>
      <vt:lpstr>Wednesday  Infrastructure as Code</vt:lpstr>
      <vt:lpstr>Wednesday – Infrastructure as Code</vt:lpstr>
      <vt:lpstr>Operationalizing Infrastructure Challenge</vt:lpstr>
      <vt:lpstr>Challenge 1: Automatic On-Boarding to VM Insights</vt:lpstr>
      <vt:lpstr>Challenge 2: Resource Graph Explorer</vt:lpstr>
      <vt:lpstr>Challenge 3: Azure Monitor Workbooks</vt:lpstr>
      <vt:lpstr>Thursday  Containers</vt:lpstr>
      <vt:lpstr>Thursday – Containers</vt:lpstr>
      <vt:lpstr>Azure Automation Challenge</vt:lpstr>
      <vt:lpstr>Connect to Azure Automation</vt:lpstr>
      <vt:lpstr>Challenge 1: Implement Custom Health Probes</vt:lpstr>
      <vt:lpstr>Challenge 2: Re-Size Load-Balanced VMs</vt:lpstr>
      <vt:lpstr>Challenge 3: Parallel Tasks Using PowerShell Workflow</vt:lpstr>
      <vt:lpstr>Friday  Security</vt:lpstr>
      <vt:lpstr>Friday – Security</vt:lpstr>
      <vt:lpstr>PowerPoint Presentation</vt:lpstr>
      <vt:lpstr>Agenda</vt:lpstr>
      <vt:lpstr>Text layout </vt:lpstr>
      <vt:lpstr>2 column Text layout </vt:lpstr>
      <vt:lpstr>Title only</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Jonathan Tuliani</cp:lastModifiedBy>
  <cp:revision>23</cp:revision>
  <dcterms:created xsi:type="dcterms:W3CDTF">2020-04-20T15:28:36Z</dcterms:created>
  <dcterms:modified xsi:type="dcterms:W3CDTF">2020-06-02T12:18:14Z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